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75" r:id="rId6"/>
    <p:sldId id="260" r:id="rId7"/>
    <p:sldId id="261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69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F2"/>
    <a:srgbClr val="CEFFDF"/>
    <a:srgbClr val="9DC4AA"/>
    <a:srgbClr val="88A993"/>
    <a:srgbClr val="627A6A"/>
    <a:srgbClr val="9BF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0EBC-BE05-284F-A27F-34C533164DAC}" type="datetimeFigureOut">
              <a:rPr lang="es-ES" smtClean="0"/>
              <a:t>08/11/2020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FD10-BF2E-6946-99E9-E39805748C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2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FD10-BF2E-6946-99E9-E39805748CB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7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0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DC4AA"/>
            </a:gs>
            <a:gs pos="100000">
              <a:schemeClr val="tx2">
                <a:lumMod val="40000"/>
                <a:lumOff val="60000"/>
              </a:schemeClr>
            </a:gs>
          </a:gsLst>
          <a:lin ang="55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9304D1-92C0-4ED7-8251-4EAEEBCA6DA2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11BBE9-5073-4E94-ACBA-FFF50009E4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20"/>
            <a:ext cx="9144000" cy="822961"/>
          </a:xfrm>
          <a:effectLst>
            <a:glow rad="101600">
              <a:srgbClr val="00800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LOWER 6 APP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228975"/>
            <a:ext cx="9144000" cy="1752600"/>
          </a:xfrm>
        </p:spPr>
        <p:txBody>
          <a:bodyPr/>
          <a:lstStyle/>
          <a:p>
            <a:pPr algn="ctr"/>
            <a:r>
              <a:rPr lang="en-US" dirty="0"/>
              <a:t>HOW DOES IT WORK?</a:t>
            </a:r>
          </a:p>
        </p:txBody>
      </p:sp>
      <p:pic>
        <p:nvPicPr>
          <p:cNvPr id="4" name="Imagen 3" descr="1200x630w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"/>
          <a:stretch/>
        </p:blipFill>
        <p:spPr>
          <a:xfrm>
            <a:off x="0" y="914400"/>
            <a:ext cx="9144000" cy="456820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76600" y="5638800"/>
            <a:ext cx="2563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COMO FUNCIONA?</a:t>
            </a:r>
          </a:p>
        </p:txBody>
      </p:sp>
    </p:spTree>
    <p:extLst>
      <p:ext uri="{BB962C8B-B14F-4D97-AF65-F5344CB8AC3E}">
        <p14:creationId xmlns:p14="http://schemas.microsoft.com/office/powerpoint/2010/main" val="30298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1325"/>
            <a:ext cx="9144000" cy="701675"/>
          </a:xfrm>
        </p:spPr>
        <p:txBody>
          <a:bodyPr>
            <a:noAutofit/>
          </a:bodyPr>
          <a:lstStyle/>
          <a:p>
            <a:pPr algn="ctr"/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Digamos que usted quiere comer PASTA DE SABOR DE ARROZ, que es un ÍNDICE GLUCÉMICO BAJO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52400" y="1981200"/>
            <a:ext cx="3657600" cy="1066800"/>
            <a:chOff x="685800" y="2286000"/>
            <a:chExt cx="3657600" cy="1066800"/>
          </a:xfrm>
        </p:grpSpPr>
        <p:sp>
          <p:nvSpPr>
            <p:cNvPr id="4" name="CuadroTexto 3"/>
            <p:cNvSpPr txBox="1"/>
            <p:nvPr/>
          </p:nvSpPr>
          <p:spPr>
            <a:xfrm>
              <a:off x="735907" y="2362200"/>
              <a:ext cx="3150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8000"/>
                  </a:solidFill>
                </a:rPr>
                <a:t>Haga clic en el recuadro que muestra esta opción. 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(1 LLAMA)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85800" y="2286000"/>
              <a:ext cx="3276600" cy="1066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3962400" y="2590800"/>
              <a:ext cx="3810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 descr="6941C3B3-05F5-483C-8BA7-E02B6B20EB97 (3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>
          <a:xfrm>
            <a:off x="3886200" y="1219200"/>
            <a:ext cx="5029200" cy="5468311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40042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9738"/>
            <a:ext cx="9144000" cy="1008062"/>
          </a:xfrm>
        </p:spPr>
        <p:txBody>
          <a:bodyPr>
            <a:noAutofit/>
          </a:bodyPr>
          <a:lstStyle/>
          <a:p>
            <a:pPr algn="ctr"/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La aplicación sugiere que esto no es una RECETA sino un ALIMENTO PARA LA COMPRA. (</a:t>
            </a:r>
            <a:r>
              <a:rPr lang="es-ES" sz="24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Freedom</a:t>
            </a:r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s-ES" sz="24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Foods</a:t>
            </a:r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 es el FABRICANTE)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457200" y="3124200"/>
            <a:ext cx="3581400" cy="609600"/>
            <a:chOff x="152400" y="3276600"/>
            <a:chExt cx="3581400" cy="609600"/>
          </a:xfrm>
        </p:grpSpPr>
        <p:sp>
          <p:nvSpPr>
            <p:cNvPr id="4" name="CuadroTexto 3"/>
            <p:cNvSpPr txBox="1"/>
            <p:nvPr/>
          </p:nvSpPr>
          <p:spPr>
            <a:xfrm>
              <a:off x="228600" y="3352800"/>
              <a:ext cx="2954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solidFill>
                    <a:srgbClr val="008000"/>
                  </a:solidFill>
                </a:rPr>
                <a:t>Comida para comprar</a:t>
              </a:r>
              <a:endParaRPr lang="es-ES_tradnl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52400" y="3276600"/>
              <a:ext cx="3124200" cy="609600"/>
            </a:xfrm>
            <a:prstGeom prst="rect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3276600" y="3429000"/>
              <a:ext cx="4572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CBBF0D3D-C37A-44D3-9E7D-D5FD99736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>
          <a:xfrm>
            <a:off x="4343400" y="1573854"/>
            <a:ext cx="3657600" cy="4521417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17572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1843"/>
            <a:ext cx="7543800" cy="145075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Puede ir a cualquier pagina de búsqueda del Internet y escribir lo siguiente:</a:t>
            </a:r>
            <a:endParaRPr lang="es-ES_tradnl" sz="32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505200"/>
            <a:ext cx="3048000" cy="914400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rgbClr val="008000"/>
                </a:solidFill>
              </a:rPr>
              <a:t>Busque: "¿Dónde puedo encontrar pasta de arroz sin gluten de FREEDOM FOODS?"</a:t>
            </a:r>
            <a:endParaRPr lang="es-ES_tradnl" sz="1800" b="1" dirty="0">
              <a:solidFill>
                <a:srgbClr val="008000"/>
              </a:solidFill>
            </a:endParaRPr>
          </a:p>
        </p:txBody>
      </p:sp>
      <p:pic>
        <p:nvPicPr>
          <p:cNvPr id="4" name="Imagen 3" descr="Google_web_searc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t="16715" r="21228" b="20495"/>
          <a:stretch/>
        </p:blipFill>
        <p:spPr>
          <a:xfrm>
            <a:off x="3733800" y="2438400"/>
            <a:ext cx="5029691" cy="3047999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191000" y="3807768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¿Dónde puedo encontrar pasta de arroz sin gluten de FREEDOM FOODS</a:t>
            </a:r>
            <a:r>
              <a:rPr lang="mr-IN" sz="900" dirty="0"/>
              <a:t>…</a:t>
            </a:r>
            <a:r>
              <a:rPr lang="es-ES" sz="900" dirty="0"/>
              <a:t>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4800" y="3429000"/>
            <a:ext cx="2971800" cy="990600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3276600" y="3810001"/>
            <a:ext cx="762000" cy="304800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40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86209" y="3441700"/>
            <a:ext cx="2166591" cy="2031325"/>
          </a:xfrm>
          <a:prstGeom prst="rect">
            <a:avLst/>
          </a:prstGeom>
          <a:effectLst>
            <a:glow rad="228600">
              <a:srgbClr val="008000">
                <a:alpha val="53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08000"/>
                </a:solidFill>
              </a:rPr>
              <a:t>Puedo comprar esta comida en mi </a:t>
            </a:r>
            <a:r>
              <a:rPr lang="es-ES_tradnl" b="1" dirty="0" err="1">
                <a:solidFill>
                  <a:srgbClr val="008000"/>
                </a:solidFill>
              </a:rPr>
              <a:t>Walmart</a:t>
            </a:r>
            <a:r>
              <a:rPr lang="es-ES_tradnl" b="1" dirty="0">
                <a:solidFill>
                  <a:srgbClr val="008000"/>
                </a:solidFill>
              </a:rPr>
              <a:t> local o a través del sitio web de la empresa, </a:t>
            </a:r>
            <a:r>
              <a:rPr lang="es-ES_tradnl" b="1" dirty="0" err="1">
                <a:solidFill>
                  <a:srgbClr val="008000"/>
                </a:solidFill>
              </a:rPr>
              <a:t>Freedom</a:t>
            </a:r>
            <a:r>
              <a:rPr lang="es-ES_tradnl" b="1" dirty="0">
                <a:solidFill>
                  <a:srgbClr val="008000"/>
                </a:solidFill>
              </a:rPr>
              <a:t> </a:t>
            </a:r>
            <a:r>
              <a:rPr lang="es-ES_tradnl" b="1" dirty="0" err="1">
                <a:solidFill>
                  <a:srgbClr val="008000"/>
                </a:solidFill>
              </a:rPr>
              <a:t>Foods</a:t>
            </a:r>
            <a:r>
              <a:rPr lang="es-ES_tradnl" b="1" dirty="0">
                <a:solidFill>
                  <a:srgbClr val="008000"/>
                </a:solidFill>
              </a:rPr>
              <a:t> (Libre alimento)</a:t>
            </a:r>
            <a:endParaRPr lang="es-ES" b="1" dirty="0">
              <a:solidFill>
                <a:srgbClr val="008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50FD7C-A33F-4D92-BCC1-0A64E1E4F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11687"/>
          <a:stretch/>
        </p:blipFill>
        <p:spPr bwMode="auto">
          <a:xfrm>
            <a:off x="1066800" y="1295400"/>
            <a:ext cx="6934200" cy="495300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A659CF-4D70-4434-8382-BA929554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52600"/>
            <a:ext cx="1523999" cy="17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2175E-16A8-4720-97C5-0DFAF40BD698}"/>
              </a:ext>
            </a:extLst>
          </p:cNvPr>
          <p:cNvSpPr txBox="1"/>
          <p:nvPr/>
        </p:nvSpPr>
        <p:spPr>
          <a:xfrm>
            <a:off x="1112668" y="1815862"/>
            <a:ext cx="1562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i="0" u="none" strike="noStrike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Puedo comprar esta comida en mi Walmart local o a través del sitio web de la empresa, </a:t>
            </a:r>
            <a:r>
              <a:rPr lang="es-ES" sz="1400" b="1" i="0" u="none" strike="noStrike" dirty="0" err="1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Freedom</a:t>
            </a:r>
            <a:r>
              <a:rPr lang="es-ES" sz="1400" b="1" i="0" u="none" strike="noStrike" dirty="0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400" b="1" i="0" u="none" strike="noStrike" dirty="0" err="1">
                <a:solidFill>
                  <a:srgbClr val="008000"/>
                </a:solidFill>
                <a:effectLst/>
                <a:latin typeface="Calibri" panose="020F0502020204030204" pitchFamily="34" charset="0"/>
              </a:rPr>
              <a:t>Foods</a:t>
            </a:r>
            <a:r>
              <a:rPr lang="es-ES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645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855662"/>
          </a:xfrm>
        </p:spPr>
        <p:txBody>
          <a:bodyPr>
            <a:noAutofit/>
          </a:bodyPr>
          <a:lstStyle/>
          <a:p>
            <a:pPr algn="ctr"/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Digamos que queremos buscar alimentos fabricados por KELLOGG.</a:t>
            </a:r>
            <a:r>
              <a:rPr lang="es-ES_tradnl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endParaRPr lang="en-US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838200" y="1600200"/>
            <a:ext cx="3352800" cy="762000"/>
            <a:chOff x="152400" y="2057400"/>
            <a:chExt cx="3352800" cy="762000"/>
          </a:xfrm>
        </p:grpSpPr>
        <p:sp>
          <p:nvSpPr>
            <p:cNvPr id="4" name="CuadroTexto 3"/>
            <p:cNvSpPr txBox="1"/>
            <p:nvPr/>
          </p:nvSpPr>
          <p:spPr>
            <a:xfrm>
              <a:off x="152400" y="2057400"/>
              <a:ext cx="25490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008000"/>
                  </a:solidFill>
                </a:rPr>
                <a:t>Sólo tiene que escribir </a:t>
              </a:r>
            </a:p>
            <a:p>
              <a:pPr algn="ctr"/>
              <a:r>
                <a:rPr lang="es-ES" b="1" dirty="0">
                  <a:solidFill>
                    <a:srgbClr val="008000"/>
                  </a:solidFill>
                </a:rPr>
                <a:t>el nombre del fabricante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52400" y="2057400"/>
              <a:ext cx="2667000" cy="762000"/>
            </a:xfrm>
            <a:prstGeom prst="rect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2819400" y="2209800"/>
              <a:ext cx="685800" cy="3810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Imagen 10" descr="46238FC3-66C1-4BB2-BB1E-847C6DAB412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/>
          <a:stretch/>
        </p:blipFill>
        <p:spPr>
          <a:xfrm>
            <a:off x="4343400" y="1295401"/>
            <a:ext cx="4572000" cy="48006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03027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855662"/>
          </a:xfrm>
        </p:spPr>
        <p:txBody>
          <a:bodyPr>
            <a:noAutofit/>
          </a:bodyPr>
          <a:lstStyle/>
          <a:p>
            <a:pPr algn="ctr"/>
            <a:r>
              <a:rPr lang="es-ES" sz="28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El sabor, índice glucémico de los alimentos producidos por KELLOGG.</a:t>
            </a:r>
            <a:endParaRPr lang="es-ES_tradnl" sz="28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95811" y="3352800"/>
            <a:ext cx="3768386" cy="838200"/>
            <a:chOff x="495811" y="3352800"/>
            <a:chExt cx="3897234" cy="838200"/>
          </a:xfrm>
        </p:grpSpPr>
        <p:sp>
          <p:nvSpPr>
            <p:cNvPr id="5" name="CuadroTexto 4"/>
            <p:cNvSpPr txBox="1"/>
            <p:nvPr/>
          </p:nvSpPr>
          <p:spPr>
            <a:xfrm>
              <a:off x="495811" y="3429000"/>
              <a:ext cx="3506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008000"/>
                  </a:solidFill>
                </a:rPr>
                <a:t>El sabor, índice glucémico de los</a:t>
              </a:r>
            </a:p>
            <a:p>
              <a:pPr algn="ctr"/>
              <a:r>
                <a:rPr lang="es-ES" b="1" dirty="0">
                  <a:solidFill>
                    <a:srgbClr val="008000"/>
                  </a:solidFill>
                </a:rPr>
                <a:t> alimentos producidos por Kellogg.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33400" y="3352800"/>
              <a:ext cx="3429000" cy="8382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3959294" y="3636623"/>
              <a:ext cx="433751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738F64BF-9B0A-400C-B525-AC647DBA9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/>
          <a:stretch/>
        </p:blipFill>
        <p:spPr>
          <a:xfrm>
            <a:off x="4419600" y="1219200"/>
            <a:ext cx="4057650" cy="49530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0917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5800" y="1752600"/>
            <a:ext cx="7924800" cy="4191000"/>
          </a:xfrm>
          <a:prstGeom prst="rect">
            <a:avLst/>
          </a:prstGeom>
          <a:solidFill>
            <a:srgbClr val="F4FFF2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098"/>
            <a:ext cx="9144000" cy="702302"/>
          </a:xfrm>
        </p:spPr>
        <p:txBody>
          <a:bodyPr>
            <a:noAutofit/>
          </a:bodyPr>
          <a:lstStyle/>
          <a:p>
            <a:pPr algn="ctr"/>
            <a:r>
              <a:rPr lang="es-E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¿Cómo puede ampliar sus opciones de alimentos de sabor saludable?</a:t>
            </a:r>
            <a:endParaRPr lang="es-ES_tradnl" sz="32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>
                <a:solidFill>
                  <a:srgbClr val="008000"/>
                </a:solidFill>
              </a:rPr>
              <a:t>Digamos que no disfruté el sabor de ninguna de las comidas de 1 llama, pasta de muy bajo índice glucémico sugerida por la aplicación, aunque probé diferentes sabores en ese rango de índice glucémico. Tiene la opción de ingresar un alimento y hacer clic en 2 llamas o 3 llamas para encontrar otras opciones. Recuerde que el objetivo no es forzarlo a comer ciertos alimentos, sino darle la LIBERTAD de encontrar alimentos saludables de buen sabor que USTED DISFRUTE DE COMER.</a:t>
            </a:r>
            <a:endParaRPr lang="es-ES_tradnl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3DB1E-598C-46EF-9F27-D4EBDCDD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/>
          <a:stretch/>
        </p:blipFill>
        <p:spPr>
          <a:xfrm>
            <a:off x="685800" y="533400"/>
            <a:ext cx="4182285" cy="5788981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7D89A-A630-40CB-B20D-D0FA89C71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r="8065" b="9411"/>
          <a:stretch/>
        </p:blipFill>
        <p:spPr>
          <a:xfrm>
            <a:off x="4953000" y="533400"/>
            <a:ext cx="3667760" cy="57912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838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713CD-103B-4257-B819-C12C1A1310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9144000" cy="703262"/>
          </a:xfrm>
        </p:spPr>
        <p:txBody>
          <a:bodyPr>
            <a:noAutofit/>
          </a:bodyPr>
          <a:lstStyle/>
          <a:p>
            <a:pPr algn="ctr"/>
            <a:r>
              <a:rPr lang="es-ES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Con la aplicación de teléfono </a:t>
            </a:r>
            <a:r>
              <a:rPr lang="es-ES" sz="2000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Lower</a:t>
            </a:r>
            <a:r>
              <a:rPr lang="es-ES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 6, su FARMACIA ADICIONAL y </a:t>
            </a:r>
            <a:br>
              <a:rPr lang="es-ES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</a:br>
            <a:r>
              <a:rPr lang="es-ES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NUEVA MEDICACIÓN ahora se convierten en </a:t>
            </a:r>
            <a:r>
              <a:rPr lang="mr-IN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…</a:t>
            </a:r>
            <a:endParaRPr lang="es-ES_tradnl" sz="2000" b="1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7E104-A8BA-4AF9-9406-4EF20E11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038600" cy="40386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6A000-0170-413C-AC5E-6F1453E2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391742" cy="24384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87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393E-A53C-44F1-8F81-F4CDD05DA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s-E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Tu TIENDA de COMESTIBLES y COMIDA.</a:t>
            </a:r>
            <a:endParaRPr lang="es-ES_tradnl" sz="32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3E684-1331-4499-9258-609E92DDE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9750"/>
            <a:ext cx="7007979" cy="36766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399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1203961"/>
          </a:xfrm>
        </p:spPr>
        <p:txBody>
          <a:bodyPr/>
          <a:lstStyle/>
          <a:p>
            <a:pPr algn="ctr"/>
            <a:r>
              <a:rPr lang="en-US" b="1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Temas</a:t>
            </a:r>
            <a:endParaRPr lang="en-US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>
              <a:solidFill>
                <a:srgbClr val="008000"/>
              </a:solidFill>
              <a:cs typeface="Century Gothic"/>
            </a:endParaRPr>
          </a:p>
          <a:p>
            <a:pPr marL="0" indent="0" algn="just">
              <a:buNone/>
            </a:pPr>
            <a:r>
              <a:rPr lang="es-ES" dirty="0">
                <a:solidFill>
                  <a:srgbClr val="008000"/>
                </a:solidFill>
                <a:cs typeface="Century Gothic"/>
              </a:rPr>
              <a:t>  1) Cómo preparar una comida de índice glucémico bajo (RECETA)  </a:t>
            </a:r>
          </a:p>
          <a:p>
            <a:pPr algn="just"/>
            <a:r>
              <a:rPr lang="es-ES" dirty="0">
                <a:solidFill>
                  <a:srgbClr val="008000"/>
                </a:solidFill>
                <a:cs typeface="Century Gothic"/>
              </a:rPr>
              <a:t>2) Cómo comprar alimentos de bajo índice glucémico ya preparados en su área local.  </a:t>
            </a:r>
          </a:p>
          <a:p>
            <a:pPr algn="just"/>
            <a:r>
              <a:rPr lang="es-ES" dirty="0">
                <a:solidFill>
                  <a:srgbClr val="008000"/>
                </a:solidFill>
                <a:cs typeface="Century Gothic"/>
              </a:rPr>
              <a:t>3) ¿Cómo puede ampliar sus opciones de alimentos de sabor saludable?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8000"/>
                </a:solidFill>
                <a:cs typeface="Century Gothic"/>
              </a:rPr>
              <a:t> 4) Cómo buscar un fabricante de alimentos y los alimentos de bajo      índice glucémico que ofrecen.</a:t>
            </a:r>
            <a:endParaRPr lang="es-ES_tradnl" dirty="0">
              <a:solidFill>
                <a:srgbClr val="00800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138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39AE-D54D-4A21-85A8-4C62F624C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6096000"/>
          </a:xfrm>
        </p:spPr>
        <p:txBody>
          <a:bodyPr>
            <a:normAutofit/>
          </a:bodyPr>
          <a:lstStyle/>
          <a:p>
            <a:pPr algn="ctr"/>
            <a:r>
              <a:rPr lang="es-ES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LOS PACIENTES no siempre son COMPROMETIDOS CON TOMAR MEDICAMENTOS, pero las PERSONAS siempre son CUMPLIDAS con COMER ALIMENTO</a:t>
            </a:r>
            <a:br>
              <a:rPr lang="es-ES_tradnl" sz="20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www.lower6app.com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19DE7-96A9-41D1-A363-AFEBB5EA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701800"/>
            <a:ext cx="3708400" cy="37084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FB504-AFC3-4525-AADB-F128EA233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048000" cy="30480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012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928384" cy="9144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ES" sz="32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Cómo preparar una comida de índice glucémico bajo. (RECETAS)</a:t>
            </a:r>
            <a:endParaRPr lang="es-ES_tradnl" sz="3200" b="1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914400" y="1676400"/>
            <a:ext cx="3657600" cy="685800"/>
            <a:chOff x="1143000" y="3124200"/>
            <a:chExt cx="3657600" cy="685800"/>
          </a:xfrm>
        </p:grpSpPr>
        <p:sp>
          <p:nvSpPr>
            <p:cNvPr id="4" name="CuadroTexto 3"/>
            <p:cNvSpPr txBox="1"/>
            <p:nvPr/>
          </p:nvSpPr>
          <p:spPr>
            <a:xfrm>
              <a:off x="1143000" y="31242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008000"/>
                  </a:solidFill>
                </a:rPr>
                <a:t>1. Introduzca "Tortilla" en la ventana de búsqueda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143000" y="3124200"/>
              <a:ext cx="2895600" cy="685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4038600" y="3352800"/>
              <a:ext cx="7620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B244072B-8A38-4FF4-B877-F521DCFBD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4800600" y="1518630"/>
            <a:ext cx="3962400" cy="4577369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413715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0999"/>
            <a:ext cx="9144000" cy="762001"/>
          </a:xfrm>
        </p:spPr>
        <p:txBody>
          <a:bodyPr>
            <a:noAutofit/>
          </a:bodyPr>
          <a:lstStyle/>
          <a:p>
            <a:pPr algn="ctr"/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Los resultados para TORTILLAS se agrupan por SIMILAR sabores y se visualizan ÍNDICE GLUCÉMICO. (LLAMAS)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8BDD12-D2E8-4414-B987-47B636A7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/>
          <a:stretch/>
        </p:blipFill>
        <p:spPr>
          <a:xfrm>
            <a:off x="2247900" y="1371601"/>
            <a:ext cx="4648200" cy="51054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38953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0999"/>
            <a:ext cx="9144000" cy="762001"/>
          </a:xfrm>
        </p:spPr>
        <p:txBody>
          <a:bodyPr>
            <a:noAutofit/>
          </a:bodyPr>
          <a:lstStyle/>
          <a:p>
            <a:pPr algn="ctr"/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Los resultados para TORTILLAS se agrupan por SIMILAR sabores y se visualizan ÍNDICE GLUCÉMICO. (LLAMAS)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52400" y="4114800"/>
            <a:ext cx="4038600" cy="1828800"/>
            <a:chOff x="304800" y="2895600"/>
            <a:chExt cx="4038600" cy="1828800"/>
          </a:xfrm>
        </p:grpSpPr>
        <p:grpSp>
          <p:nvGrpSpPr>
            <p:cNvPr id="8" name="Agrupar 7"/>
            <p:cNvGrpSpPr/>
            <p:nvPr/>
          </p:nvGrpSpPr>
          <p:grpSpPr>
            <a:xfrm>
              <a:off x="304800" y="2895600"/>
              <a:ext cx="3657600" cy="1828800"/>
              <a:chOff x="304800" y="2895600"/>
              <a:chExt cx="3657600" cy="1828800"/>
            </a:xfrm>
          </p:grpSpPr>
          <p:sp>
            <p:nvSpPr>
              <p:cNvPr id="4" name="CuadroTexto 3"/>
              <p:cNvSpPr txBox="1"/>
              <p:nvPr/>
            </p:nvSpPr>
            <p:spPr>
              <a:xfrm>
                <a:off x="381000" y="2971800"/>
                <a:ext cx="3581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008000"/>
                    </a:solidFill>
                  </a:rPr>
                  <a:t>Si desea comer la tortilla con sabor "MAÍZ” DEL ÍNDICE GLUCÉMICO BAJO, </a:t>
                </a:r>
              </a:p>
              <a:p>
                <a:r>
                  <a:rPr lang="es-ES" b="1" dirty="0">
                    <a:solidFill>
                      <a:srgbClr val="008000"/>
                    </a:solidFill>
                  </a:rPr>
                  <a:t>haga clic en el botón con UNA LLAMA y descubra la información</a:t>
                </a:r>
                <a:r>
                  <a:rPr lang="es-ES" dirty="0"/>
                  <a:t>.</a:t>
                </a:r>
                <a:endParaRPr lang="es-ES_tradnl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304800" y="2895600"/>
                <a:ext cx="3657600" cy="1828800"/>
              </a:xfrm>
              <a:prstGeom prst="rect">
                <a:avLst/>
              </a:prstGeom>
              <a:noFill/>
              <a:ln w="28575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" name="Flecha derecha 5"/>
            <p:cNvSpPr/>
            <p:nvPr/>
          </p:nvSpPr>
          <p:spPr>
            <a:xfrm>
              <a:off x="3962400" y="3657600"/>
              <a:ext cx="381000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578BDD12-D2E8-4414-B987-47B636A7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/>
          <a:stretch/>
        </p:blipFill>
        <p:spPr>
          <a:xfrm>
            <a:off x="4267200" y="1295400"/>
            <a:ext cx="4648200" cy="51054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92963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Receta de una llama</a:t>
            </a:r>
            <a:b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</a:br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 (no hay fabricante de alimentos en lista)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4766" y="2819400"/>
            <a:ext cx="3887634" cy="1830526"/>
            <a:chOff x="297569" y="3200400"/>
            <a:chExt cx="4177911" cy="1830526"/>
          </a:xfrm>
        </p:grpSpPr>
        <p:sp>
          <p:nvSpPr>
            <p:cNvPr id="5" name="CuadroTexto 4"/>
            <p:cNvSpPr txBox="1"/>
            <p:nvPr/>
          </p:nvSpPr>
          <p:spPr>
            <a:xfrm>
              <a:off x="297569" y="3276600"/>
              <a:ext cx="394062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rgbClr val="008000"/>
                  </a:solidFill>
                </a:rPr>
                <a:t>En este caso, la aplicación sugiere</a:t>
              </a:r>
            </a:p>
            <a:p>
              <a:pPr algn="ctr"/>
              <a:r>
                <a:rPr lang="es-ES" b="1" dirty="0">
                  <a:solidFill>
                    <a:srgbClr val="008000"/>
                  </a:solidFill>
                </a:rPr>
                <a:t> una receta.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 Coma una "Tortilla de maíz, servida 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con puré de frijoles pintos refritos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 y salsa de tomate” esta comida 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tiene un índice glucémico bajo.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81000" y="3200400"/>
              <a:ext cx="3733800" cy="1828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4114800" y="3962400"/>
              <a:ext cx="360680" cy="3810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3B71C242-B777-4F88-93EA-AAE15B57E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/>
          <a:stretch/>
        </p:blipFill>
        <p:spPr>
          <a:xfrm>
            <a:off x="4114800" y="1219200"/>
            <a:ext cx="4876800" cy="5043932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85764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9067800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La MISMA comida, el MISMO sabor pero </a:t>
            </a:r>
            <a:br>
              <a:rPr lang="es-E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</a:br>
            <a:r>
              <a:rPr lang="es-E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4 Llamas (</a:t>
            </a:r>
            <a:r>
              <a:rPr lang="es-ES" sz="3600" b="1" dirty="0">
                <a:solidFill>
                  <a:srgbClr val="008000"/>
                </a:solidFill>
              </a:rPr>
              <a:t>índice glucémico alto)</a:t>
            </a:r>
            <a:endParaRPr lang="es-ES_tradnl" sz="36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198268" y="3962400"/>
            <a:ext cx="3966029" cy="1600200"/>
            <a:chOff x="381000" y="2362200"/>
            <a:chExt cx="4976977" cy="3352800"/>
          </a:xfrm>
        </p:grpSpPr>
        <p:sp>
          <p:nvSpPr>
            <p:cNvPr id="5" name="CuadroTexto 4"/>
            <p:cNvSpPr txBox="1"/>
            <p:nvPr/>
          </p:nvSpPr>
          <p:spPr>
            <a:xfrm>
              <a:off x="415849" y="2362200"/>
              <a:ext cx="43085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8000"/>
                  </a:solidFill>
                </a:rPr>
                <a:t>Pero si hacemos clic en el cuadro 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con 4 llamas, un índice glucémico alto, pero una tortilla del MISMO SABOR, </a:t>
              </a:r>
            </a:p>
            <a:p>
              <a:endParaRPr lang="es-ES" b="1" dirty="0">
                <a:solidFill>
                  <a:srgbClr val="008000"/>
                </a:solidFill>
              </a:endParaRPr>
            </a:p>
            <a:p>
              <a:endParaRPr lang="es-ES" b="1" dirty="0">
                <a:solidFill>
                  <a:srgbClr val="008000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81000" y="2362200"/>
              <a:ext cx="4589929" cy="3352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4970929" y="3886200"/>
              <a:ext cx="387048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47FFDFA-2F78-45DC-AED9-49BB5044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/>
          <a:stretch/>
        </p:blipFill>
        <p:spPr>
          <a:xfrm>
            <a:off x="4267200" y="1295400"/>
            <a:ext cx="4648200" cy="5105400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21277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0" y="228600"/>
            <a:ext cx="3810000" cy="733425"/>
          </a:xfrm>
        </p:spPr>
        <p:txBody>
          <a:bodyPr>
            <a:normAutofit/>
          </a:bodyPr>
          <a:lstStyle/>
          <a:p>
            <a:r>
              <a:rPr lang="es-ES" sz="36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Receta 4 Llamas</a:t>
            </a:r>
            <a:endParaRPr lang="es-ES_tradnl" sz="36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152400" y="1981200"/>
            <a:ext cx="3966029" cy="2031325"/>
            <a:chOff x="381000" y="2362200"/>
            <a:chExt cx="4976977" cy="3437627"/>
          </a:xfrm>
        </p:grpSpPr>
        <p:sp>
          <p:nvSpPr>
            <p:cNvPr id="5" name="CuadroTexto 4"/>
            <p:cNvSpPr txBox="1"/>
            <p:nvPr/>
          </p:nvSpPr>
          <p:spPr>
            <a:xfrm>
              <a:off x="415849" y="2362200"/>
              <a:ext cx="4308551" cy="343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b="1" dirty="0">
                <a:solidFill>
                  <a:srgbClr val="008000"/>
                </a:solidFill>
              </a:endParaRPr>
            </a:p>
            <a:p>
              <a:r>
                <a:rPr lang="es-ES" b="1" dirty="0">
                  <a:solidFill>
                    <a:srgbClr val="008000"/>
                  </a:solidFill>
                </a:rPr>
                <a:t>la APP nos dice: Si freímos 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La tortilla de maíz y sírvala con pure de papa, tomate fresco y lechuga. Las comidas son ahora una comida de alto índice glucémico.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81000" y="2362200"/>
              <a:ext cx="4589929" cy="33528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4970929" y="3886200"/>
              <a:ext cx="387048" cy="3048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DC0E4640-A193-4C0C-B025-821C1B3C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/>
          <a:stretch/>
        </p:blipFill>
        <p:spPr>
          <a:xfrm>
            <a:off x="4267200" y="1066800"/>
            <a:ext cx="4724400" cy="5160125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24244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381000"/>
            <a:ext cx="8991600" cy="855662"/>
          </a:xfrm>
        </p:spPr>
        <p:txBody>
          <a:bodyPr>
            <a:noAutofit/>
          </a:bodyPr>
          <a:lstStyle/>
          <a:p>
            <a:pPr algn="ctr"/>
            <a:r>
              <a:rPr lang="es-ES" sz="2400" b="1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</a:rPr>
              <a:t>Cómo comprar alimentos de bajo índice glucémico ya preparados en su área local</a:t>
            </a:r>
            <a:endParaRPr lang="es-ES_tradnl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228600" y="1447800"/>
            <a:ext cx="3352800" cy="990600"/>
            <a:chOff x="228600" y="1600200"/>
            <a:chExt cx="3352800" cy="990600"/>
          </a:xfrm>
        </p:grpSpPr>
        <p:sp>
          <p:nvSpPr>
            <p:cNvPr id="4" name="CuadroTexto 3"/>
            <p:cNvSpPr txBox="1"/>
            <p:nvPr/>
          </p:nvSpPr>
          <p:spPr>
            <a:xfrm>
              <a:off x="228600" y="1600200"/>
              <a:ext cx="312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008000"/>
                  </a:solidFill>
                </a:rPr>
                <a:t>1.Realiza una búsqueda de “pasta”</a:t>
              </a:r>
            </a:p>
            <a:p>
              <a:r>
                <a:rPr lang="es-ES" b="1" dirty="0">
                  <a:solidFill>
                    <a:srgbClr val="008000"/>
                  </a:solidFill>
                </a:rPr>
                <a:t>y veamos los resultados.</a:t>
              </a:r>
              <a:endParaRPr lang="es-ES_tradnl" b="1" dirty="0">
                <a:solidFill>
                  <a:srgbClr val="008000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04800" y="1600200"/>
              <a:ext cx="2819400" cy="990600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3124200" y="1981200"/>
              <a:ext cx="457200" cy="228600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 descr="6941C3B3-05F5-483C-8BA7-E02B6B20EB97 (3)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>
          <a:xfrm>
            <a:off x="3810000" y="1295400"/>
            <a:ext cx="5029200" cy="5468311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1970715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721</TotalTime>
  <Words>676</Words>
  <Application>Microsoft Office PowerPoint</Application>
  <PresentationFormat>On-screen Show (4:3)</PresentationFormat>
  <Paragraphs>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Retrospect</vt:lpstr>
      <vt:lpstr>LOWER 6 APP </vt:lpstr>
      <vt:lpstr>Temas</vt:lpstr>
      <vt:lpstr>Cómo preparar una comida de índice glucémico bajo. (RECETAS)</vt:lpstr>
      <vt:lpstr>Los resultados para TORTILLAS se agrupan por SIMILAR sabores y se visualizan ÍNDICE GLUCÉMICO. (LLAMAS)</vt:lpstr>
      <vt:lpstr>Los resultados para TORTILLAS se agrupan por SIMILAR sabores y se visualizan ÍNDICE GLUCÉMICO. (LLAMAS)</vt:lpstr>
      <vt:lpstr>Receta de una llama  (no hay fabricante de alimentos en lista)</vt:lpstr>
      <vt:lpstr>La MISMA comida, el MISMO sabor pero  4 Llamas (índice glucémico alto)</vt:lpstr>
      <vt:lpstr>Receta 4 Llamas</vt:lpstr>
      <vt:lpstr>Cómo comprar alimentos de bajo índice glucémico ya preparados en su área local</vt:lpstr>
      <vt:lpstr>Digamos que usted quiere comer PASTA DE SABOR DE ARROZ, que es un ÍNDICE GLUCÉMICO BAJO</vt:lpstr>
      <vt:lpstr>La aplicación sugiere que esto no es una RECETA sino un ALIMENTO PARA LA COMPRA. (Freedom Foods es el FABRICANTE)</vt:lpstr>
      <vt:lpstr>Puede ir a cualquier pagina de búsqueda del Internet y escribir lo siguiente:</vt:lpstr>
      <vt:lpstr>PowerPoint Presentation</vt:lpstr>
      <vt:lpstr>Digamos que queremos buscar alimentos fabricados por KELLOGG. </vt:lpstr>
      <vt:lpstr>El sabor, índice glucémico de los alimentos producidos por KELLOGG.</vt:lpstr>
      <vt:lpstr>¿Cómo puede ampliar sus opciones de alimentos de sabor saludable?</vt:lpstr>
      <vt:lpstr>PowerPoint Presentation</vt:lpstr>
      <vt:lpstr>Con la aplicación de teléfono Lower 6, su FARMACIA ADICIONAL y  NUEVA MEDICACIÓN ahora se convierten en …</vt:lpstr>
      <vt:lpstr>Tu TIENDA de COMESTIBLES y COMIDA.</vt:lpstr>
      <vt:lpstr>LOS PACIENTES no siempre son COMPROMETIDOS CON TOMAR MEDICAMENTOS, pero las PERSONAS siempre son CUMPLIDAS con COMER ALIMENTO                   www.lower6app.com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Gracie Martinez</dc:creator>
  <cp:lastModifiedBy>Dr Ross</cp:lastModifiedBy>
  <cp:revision>77</cp:revision>
  <dcterms:created xsi:type="dcterms:W3CDTF">2018-11-30T22:14:18Z</dcterms:created>
  <dcterms:modified xsi:type="dcterms:W3CDTF">2020-11-08T13:07:12Z</dcterms:modified>
</cp:coreProperties>
</file>